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notesMasterIdLst>
    <p:notesMasterId r:id="rId25"/>
  </p:notesMasterIdLst>
  <p:sldIdLst>
    <p:sldId id="256" r:id="rId2"/>
    <p:sldId id="276" r:id="rId3"/>
    <p:sldId id="277" r:id="rId4"/>
    <p:sldId id="257" r:id="rId5"/>
    <p:sldId id="260" r:id="rId6"/>
    <p:sldId id="258" r:id="rId7"/>
    <p:sldId id="259" r:id="rId8"/>
    <p:sldId id="261" r:id="rId9"/>
    <p:sldId id="262" r:id="rId10"/>
    <p:sldId id="264" r:id="rId11"/>
    <p:sldId id="265" r:id="rId12"/>
    <p:sldId id="267" r:id="rId13"/>
    <p:sldId id="263" r:id="rId14"/>
    <p:sldId id="268" r:id="rId15"/>
    <p:sldId id="272" r:id="rId16"/>
    <p:sldId id="274" r:id="rId17"/>
    <p:sldId id="280" r:id="rId18"/>
    <p:sldId id="275" r:id="rId19"/>
    <p:sldId id="278" r:id="rId20"/>
    <p:sldId id="269" r:id="rId21"/>
    <p:sldId id="273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425B1-BC1D-464C-8D27-A5B663E16853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93AC-9226-4470-8CD7-6C14EC6CDBF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6900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93AC-9226-4470-8CD7-6C14EC6CDBF5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322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5369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7990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9026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7545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4178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5543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2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475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2068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218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3915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5779FF8-F474-4F66-B27B-3309B5B0A4EF}" type="datetimeFigureOut">
              <a:rPr lang="zh-HK" altLang="en-US" smtClean="0"/>
              <a:t>17/4/2021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C088C69-1010-47D3-9A2C-8C5A11D8BFA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7573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4C78-4CB0-4C06-803B-A1768E58D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8952" y="643467"/>
            <a:ext cx="7172487" cy="5054008"/>
          </a:xfrm>
        </p:spPr>
        <p:txBody>
          <a:bodyPr anchor="ctr">
            <a:normAutofit fontScale="90000"/>
          </a:bodyPr>
          <a:lstStyle/>
          <a:p>
            <a:r>
              <a:rPr lang="en-US" altLang="zh-HK" sz="6600" dirty="0">
                <a:solidFill>
                  <a:schemeClr val="tx2"/>
                </a:solidFill>
              </a:rPr>
              <a:t>Content building with ontology assisted domain-specific searching</a:t>
            </a:r>
            <a:endParaRPr lang="zh-HK" altLang="en-US" sz="6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ADF9A-2046-4F7E-A585-B156D44D7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299" y="643467"/>
            <a:ext cx="331185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HK" dirty="0">
                <a:solidFill>
                  <a:schemeClr val="tx1"/>
                </a:solidFill>
              </a:rPr>
              <a:t>FYP-20CS139</a:t>
            </a:r>
          </a:p>
          <a:p>
            <a:pPr algn="r"/>
            <a:r>
              <a:rPr lang="en-US" altLang="zh-HK" dirty="0">
                <a:solidFill>
                  <a:schemeClr val="tx1"/>
                </a:solidFill>
              </a:rPr>
              <a:t>Vincent Fung Wai Him</a:t>
            </a:r>
          </a:p>
          <a:p>
            <a:pPr algn="r"/>
            <a:r>
              <a:rPr lang="en-US" altLang="zh-HK" dirty="0">
                <a:solidFill>
                  <a:schemeClr val="tx1"/>
                </a:solidFill>
              </a:rPr>
              <a:t>55219523</a:t>
            </a:r>
          </a:p>
        </p:txBody>
      </p:sp>
    </p:spTree>
    <p:extLst>
      <p:ext uri="{BB962C8B-B14F-4D97-AF65-F5344CB8AC3E}">
        <p14:creationId xmlns:p14="http://schemas.microsoft.com/office/powerpoint/2010/main" val="37990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70703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F039-671B-42CD-8FBF-56787C8A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5F7AB9-5C9B-4E66-86A0-422EB478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5" y="253538"/>
            <a:ext cx="11254210" cy="6350924"/>
          </a:xfrm>
        </p:spPr>
      </p:pic>
    </p:spTree>
    <p:extLst>
      <p:ext uri="{BB962C8B-B14F-4D97-AF65-F5344CB8AC3E}">
        <p14:creationId xmlns:p14="http://schemas.microsoft.com/office/powerpoint/2010/main" val="43920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28133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BF6DC-6F75-4BB0-B298-1DCA3A40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Ontology</a:t>
            </a:r>
            <a:endParaRPr lang="zh-HK" alt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5 Alternative Wine Styles to Try This Year | Tatler Hong Kong">
            <a:extLst>
              <a:ext uri="{FF2B5EF4-FFF2-40B4-BE49-F238E27FC236}">
                <a16:creationId xmlns:a16="http://schemas.microsoft.com/office/drawing/2014/main" id="{E8CF6239-DABC-46AB-97D1-A3AC441D5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31" y="211518"/>
            <a:ext cx="3643159" cy="24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nfolds 175th tribute range red wine">
            <a:extLst>
              <a:ext uri="{FF2B5EF4-FFF2-40B4-BE49-F238E27FC236}">
                <a16:creationId xmlns:a16="http://schemas.microsoft.com/office/drawing/2014/main" id="{8F2C0BBD-AC9E-42FF-BB13-52431ECE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59" y="4219956"/>
            <a:ext cx="1914259" cy="24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E6CF801-6270-44C0-87B2-FCC3C8E1E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527" y="4219956"/>
            <a:ext cx="1692925" cy="24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2713F1-498D-4712-A8C8-B46D591FD179}"/>
              </a:ext>
            </a:extLst>
          </p:cNvPr>
          <p:cNvCxnSpPr/>
          <p:nvPr/>
        </p:nvCxnSpPr>
        <p:spPr>
          <a:xfrm flipV="1">
            <a:off x="7262791" y="2638044"/>
            <a:ext cx="549829" cy="1581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2482EB-1C0C-4B2A-97C5-0018F81C16F5}"/>
              </a:ext>
            </a:extLst>
          </p:cNvPr>
          <p:cNvCxnSpPr>
            <a:cxnSpLocks/>
          </p:cNvCxnSpPr>
          <p:nvPr/>
        </p:nvCxnSpPr>
        <p:spPr>
          <a:xfrm flipH="1" flipV="1">
            <a:off x="9200925" y="2638044"/>
            <a:ext cx="556686" cy="1581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8D8E6F-B744-4D1C-8E2B-967F7D7EF418}"/>
              </a:ext>
            </a:extLst>
          </p:cNvPr>
          <p:cNvSpPr txBox="1"/>
          <p:nvPr/>
        </p:nvSpPr>
        <p:spPr>
          <a:xfrm>
            <a:off x="6794402" y="3198167"/>
            <a:ext cx="64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/>
              <a:t>is-a</a:t>
            </a:r>
            <a:endParaRPr lang="zh-HK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766FA-B2F6-4314-A33B-0376E5A7344A}"/>
              </a:ext>
            </a:extLst>
          </p:cNvPr>
          <p:cNvSpPr txBox="1"/>
          <p:nvPr/>
        </p:nvSpPr>
        <p:spPr>
          <a:xfrm>
            <a:off x="9587928" y="3198167"/>
            <a:ext cx="64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/>
              <a:t>is-a</a:t>
            </a:r>
            <a:endParaRPr lang="zh-HK" alt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B0DD34-D487-44FB-B351-B72231514565}"/>
              </a:ext>
            </a:extLst>
          </p:cNvPr>
          <p:cNvCxnSpPr/>
          <p:nvPr/>
        </p:nvCxnSpPr>
        <p:spPr>
          <a:xfrm flipV="1">
            <a:off x="5546170" y="6506852"/>
            <a:ext cx="549829" cy="1581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99F55B-2B71-4B95-91C3-1352C201361A}"/>
              </a:ext>
            </a:extLst>
          </p:cNvPr>
          <p:cNvCxnSpPr>
            <a:cxnSpLocks/>
          </p:cNvCxnSpPr>
          <p:nvPr/>
        </p:nvCxnSpPr>
        <p:spPr>
          <a:xfrm flipH="1" flipV="1">
            <a:off x="10859138" y="6587954"/>
            <a:ext cx="556686" cy="1581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4F1206-C76E-4EC3-930A-9F8E0F9A9C13}"/>
              </a:ext>
            </a:extLst>
          </p:cNvPr>
          <p:cNvCxnSpPr>
            <a:cxnSpLocks/>
          </p:cNvCxnSpPr>
          <p:nvPr/>
        </p:nvCxnSpPr>
        <p:spPr>
          <a:xfrm flipH="1" flipV="1">
            <a:off x="6546733" y="6506852"/>
            <a:ext cx="25039" cy="16224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97DE63-D162-42D6-B65E-0B2830CF6406}"/>
              </a:ext>
            </a:extLst>
          </p:cNvPr>
          <p:cNvCxnSpPr>
            <a:cxnSpLocks/>
          </p:cNvCxnSpPr>
          <p:nvPr/>
        </p:nvCxnSpPr>
        <p:spPr>
          <a:xfrm flipH="1" flipV="1">
            <a:off x="7070605" y="6506852"/>
            <a:ext cx="538654" cy="1581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F0BDF-DB2F-43A6-9612-18E9F795AF49}"/>
              </a:ext>
            </a:extLst>
          </p:cNvPr>
          <p:cNvCxnSpPr/>
          <p:nvPr/>
        </p:nvCxnSpPr>
        <p:spPr>
          <a:xfrm flipV="1">
            <a:off x="9435432" y="6547403"/>
            <a:ext cx="549829" cy="1581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742929-91F6-4997-9172-1AF047FC7C4B}"/>
              </a:ext>
            </a:extLst>
          </p:cNvPr>
          <p:cNvCxnSpPr>
            <a:cxnSpLocks/>
          </p:cNvCxnSpPr>
          <p:nvPr/>
        </p:nvCxnSpPr>
        <p:spPr>
          <a:xfrm flipH="1" flipV="1">
            <a:off x="10393989" y="6567678"/>
            <a:ext cx="25039" cy="16224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6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ttle Happy Girl Chatting Online In Internet With Computer Cartoon Stock  Illustration - Download Image Now - iStock">
            <a:extLst>
              <a:ext uri="{FF2B5EF4-FFF2-40B4-BE49-F238E27FC236}">
                <a16:creationId xmlns:a16="http://schemas.microsoft.com/office/drawing/2014/main" id="{CACF16E3-6AB8-4BC0-9326-2590F55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9445" y="3702805"/>
            <a:ext cx="2406881" cy="29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Yes, Google has a new logo – but why?">
            <a:extLst>
              <a:ext uri="{FF2B5EF4-FFF2-40B4-BE49-F238E27FC236}">
                <a16:creationId xmlns:a16="http://schemas.microsoft.com/office/drawing/2014/main" id="{E4C36928-AA99-4A8F-A376-5FB59E0B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228" y="3429000"/>
            <a:ext cx="3207327" cy="320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Subscription Box For Kids World History Activities - Time Machine  Cartoon Png Transparent PNG - 340x368 - Free Download on NicePNG">
            <a:extLst>
              <a:ext uri="{FF2B5EF4-FFF2-40B4-BE49-F238E27FC236}">
                <a16:creationId xmlns:a16="http://schemas.microsoft.com/office/drawing/2014/main" id="{195801B6-4150-458F-B1EA-DB050D06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 r="27986"/>
          <a:stretch/>
        </p:blipFill>
        <p:spPr bwMode="auto">
          <a:xfrm>
            <a:off x="4305993" y="0"/>
            <a:ext cx="2975957" cy="315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740F11C-3929-44B7-A0BB-C8C83926B528}"/>
              </a:ext>
            </a:extLst>
          </p:cNvPr>
          <p:cNvCxnSpPr>
            <a:cxnSpLocks/>
            <a:endCxn id="5126" idx="1"/>
          </p:cNvCxnSpPr>
          <p:nvPr/>
        </p:nvCxnSpPr>
        <p:spPr>
          <a:xfrm rot="5400000" flipH="1" flipV="1">
            <a:off x="2187672" y="1584486"/>
            <a:ext cx="2125209" cy="211143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067E7D8-5C40-4510-AEB5-EAC6199FB232}"/>
              </a:ext>
            </a:extLst>
          </p:cNvPr>
          <p:cNvCxnSpPr>
            <a:cxnSpLocks/>
            <a:stCxn id="5126" idx="3"/>
            <a:endCxn id="5124" idx="0"/>
          </p:cNvCxnSpPr>
          <p:nvPr/>
        </p:nvCxnSpPr>
        <p:spPr>
          <a:xfrm>
            <a:off x="7281950" y="1577598"/>
            <a:ext cx="2886942" cy="1851402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F354828-56BD-48AF-9BF8-BABF66608D07}"/>
              </a:ext>
            </a:extLst>
          </p:cNvPr>
          <p:cNvCxnSpPr>
            <a:cxnSpLocks/>
            <a:endCxn id="5124" idx="0"/>
          </p:cNvCxnSpPr>
          <p:nvPr/>
        </p:nvCxnSpPr>
        <p:spPr>
          <a:xfrm>
            <a:off x="7281948" y="2298032"/>
            <a:ext cx="2886944" cy="113096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4F94EF8-CCF5-442F-B2E7-63CB013C81F8}"/>
              </a:ext>
            </a:extLst>
          </p:cNvPr>
          <p:cNvCxnSpPr>
            <a:cxnSpLocks/>
            <a:endCxn id="5124" idx="0"/>
          </p:cNvCxnSpPr>
          <p:nvPr/>
        </p:nvCxnSpPr>
        <p:spPr>
          <a:xfrm>
            <a:off x="7281949" y="883794"/>
            <a:ext cx="2886943" cy="254520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E094355-FCFD-4E8C-A931-E3AEB68E2D03}"/>
              </a:ext>
            </a:extLst>
          </p:cNvPr>
          <p:cNvCxnSpPr>
            <a:cxnSpLocks/>
            <a:endCxn id="5126" idx="2"/>
          </p:cNvCxnSpPr>
          <p:nvPr/>
        </p:nvCxnSpPr>
        <p:spPr>
          <a:xfrm rot="10800000">
            <a:off x="5793972" y="3155195"/>
            <a:ext cx="2771256" cy="254520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9D52E90-D960-4354-B97A-45FCD2E43C1C}"/>
              </a:ext>
            </a:extLst>
          </p:cNvPr>
          <p:cNvCxnSpPr>
            <a:cxnSpLocks/>
            <a:stCxn id="5124" idx="1"/>
            <a:endCxn id="5126" idx="2"/>
          </p:cNvCxnSpPr>
          <p:nvPr/>
        </p:nvCxnSpPr>
        <p:spPr>
          <a:xfrm rot="10800000">
            <a:off x="5793972" y="3155196"/>
            <a:ext cx="2771256" cy="187746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CFABBD5-5E1F-4AB1-8D86-B34AC40CDD40}"/>
              </a:ext>
            </a:extLst>
          </p:cNvPr>
          <p:cNvCxnSpPr>
            <a:cxnSpLocks/>
            <a:endCxn id="5126" idx="2"/>
          </p:cNvCxnSpPr>
          <p:nvPr/>
        </p:nvCxnSpPr>
        <p:spPr>
          <a:xfrm rot="10800000">
            <a:off x="5793973" y="3155196"/>
            <a:ext cx="2771255" cy="115759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1AC2C23B-E28B-4441-B0E3-AF8E5CA4B1CD}"/>
              </a:ext>
            </a:extLst>
          </p:cNvPr>
          <p:cNvCxnSpPr>
            <a:cxnSpLocks/>
            <a:endCxn id="5122" idx="1"/>
          </p:cNvCxnSpPr>
          <p:nvPr/>
        </p:nvCxnSpPr>
        <p:spPr>
          <a:xfrm rot="5400000">
            <a:off x="2766788" y="3214733"/>
            <a:ext cx="2004717" cy="188564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 Artificial intelligence Technology robot cartoon 001 549435 - Download  Free Vectors, Clipart Graphics &amp; Vector Art">
            <a:extLst>
              <a:ext uri="{FF2B5EF4-FFF2-40B4-BE49-F238E27FC236}">
                <a16:creationId xmlns:a16="http://schemas.microsoft.com/office/drawing/2014/main" id="{A9B3882D-66C3-4388-A277-64FFF4DD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57" y="4853064"/>
            <a:ext cx="1694676" cy="16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24F4AC1-6401-4F6B-9807-47A6092CA1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84271" y="3856404"/>
            <a:ext cx="1697871" cy="295446"/>
          </a:xfrm>
          <a:prstGeom prst="curvedConnector3">
            <a:avLst>
              <a:gd name="adj1" fmla="val 4312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5DC9CA9-2987-43C7-9749-47470FE43E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48645" y="3860843"/>
            <a:ext cx="1697873" cy="286572"/>
          </a:xfrm>
          <a:prstGeom prst="curvedConnector3">
            <a:avLst>
              <a:gd name="adj1" fmla="val 542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47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F039-671B-42CD-8FBF-56787C8A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5F7AB9-5C9B-4E66-86A0-422EB478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5" y="253538"/>
            <a:ext cx="11254210" cy="6350924"/>
          </a:xfrm>
        </p:spPr>
      </p:pic>
    </p:spTree>
    <p:extLst>
      <p:ext uri="{BB962C8B-B14F-4D97-AF65-F5344CB8AC3E}">
        <p14:creationId xmlns:p14="http://schemas.microsoft.com/office/powerpoint/2010/main" val="23650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Implementation &amp; Result</a:t>
            </a:r>
          </a:p>
        </p:txBody>
      </p:sp>
    </p:spTree>
    <p:extLst>
      <p:ext uri="{BB962C8B-B14F-4D97-AF65-F5344CB8AC3E}">
        <p14:creationId xmlns:p14="http://schemas.microsoft.com/office/powerpoint/2010/main" val="41766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0AABF-58C9-4E3E-B76F-B5DE991845EE}"/>
              </a:ext>
            </a:extLst>
          </p:cNvPr>
          <p:cNvSpPr txBox="1"/>
          <p:nvPr/>
        </p:nvSpPr>
        <p:spPr>
          <a:xfrm>
            <a:off x="803147" y="65856"/>
            <a:ext cx="4486656" cy="1645920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HK" sz="30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Domain-Specific Search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289A6C-2935-43E5-A193-0D39C15B80B2}"/>
              </a:ext>
            </a:extLst>
          </p:cNvPr>
          <p:cNvGrpSpPr/>
          <p:nvPr/>
        </p:nvGrpSpPr>
        <p:grpSpPr>
          <a:xfrm>
            <a:off x="640530" y="1490711"/>
            <a:ext cx="4747317" cy="2484923"/>
            <a:chOff x="5959929" y="1931159"/>
            <a:chExt cx="5959116" cy="31192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4003C2-A1AC-4626-B7F5-2D4EC4D2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9929" y="1931159"/>
              <a:ext cx="5959115" cy="311922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805472-7B73-4AF6-A810-F1E8B8EC2F2A}"/>
                </a:ext>
              </a:extLst>
            </p:cNvPr>
            <p:cNvSpPr/>
            <p:nvPr/>
          </p:nvSpPr>
          <p:spPr>
            <a:xfrm>
              <a:off x="5975853" y="3282287"/>
              <a:ext cx="5943192" cy="5390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5122" name="Picture 2" descr="Be-specific — PEP Estimating Solutions">
            <a:extLst>
              <a:ext uri="{FF2B5EF4-FFF2-40B4-BE49-F238E27FC236}">
                <a16:creationId xmlns:a16="http://schemas.microsoft.com/office/drawing/2014/main" id="{D00D12A6-5EAF-40E0-9BF9-5003550C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94" y="1678021"/>
            <a:ext cx="3501957" cy="35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5A2FC-7969-477C-B41D-17690CA5A7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0530" y="4124827"/>
            <a:ext cx="4744268" cy="24849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A3AC18-0D5D-40B7-B159-08636F1E8B71}"/>
              </a:ext>
            </a:extLst>
          </p:cNvPr>
          <p:cNvSpPr/>
          <p:nvPr/>
        </p:nvSpPr>
        <p:spPr>
          <a:xfrm>
            <a:off x="725327" y="4759752"/>
            <a:ext cx="4397908" cy="357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5378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0AABF-58C9-4E3E-B76F-B5DE991845EE}"/>
              </a:ext>
            </a:extLst>
          </p:cNvPr>
          <p:cNvSpPr txBox="1"/>
          <p:nvPr/>
        </p:nvSpPr>
        <p:spPr>
          <a:xfrm>
            <a:off x="804672" y="2386744"/>
            <a:ext cx="4486656" cy="1645920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HK" sz="32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Ontology Learning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itting, computer&#10;&#10;Description automatically generated">
            <a:extLst>
              <a:ext uri="{FF2B5EF4-FFF2-40B4-BE49-F238E27FC236}">
                <a16:creationId xmlns:a16="http://schemas.microsoft.com/office/drawing/2014/main" id="{5D91851E-7D33-4054-8C9F-7DB8E3F75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7"/>
          <a:stretch/>
        </p:blipFill>
        <p:spPr>
          <a:xfrm>
            <a:off x="6092951" y="4998526"/>
            <a:ext cx="2236740" cy="185487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DF08611-8FEF-4B4E-B92C-F426E9D3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353" y="1348137"/>
            <a:ext cx="1189109" cy="118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Yes, Google has a new logo – but why?">
            <a:extLst>
              <a:ext uri="{FF2B5EF4-FFF2-40B4-BE49-F238E27FC236}">
                <a16:creationId xmlns:a16="http://schemas.microsoft.com/office/drawing/2014/main" id="{E5C50468-ADBC-48E8-B11C-33D664A5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94" y="16402"/>
            <a:ext cx="1456132" cy="14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5BA655B-CA8C-44DE-9A2A-B8ECA6D374B4}"/>
              </a:ext>
            </a:extLst>
          </p:cNvPr>
          <p:cNvCxnSpPr>
            <a:cxnSpLocks/>
            <a:stCxn id="13" idx="3"/>
            <a:endCxn id="11" idx="0"/>
          </p:cNvCxnSpPr>
          <p:nvPr/>
        </p:nvCxnSpPr>
        <p:spPr>
          <a:xfrm>
            <a:off x="8262026" y="744468"/>
            <a:ext cx="1714882" cy="60366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C16343D-7175-4427-A4A5-E2EBF36B8755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011963" y="2288553"/>
            <a:ext cx="716252" cy="121363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EEBEEDD-7902-45ED-B2DD-D42E3DE0F6FD}"/>
              </a:ext>
            </a:extLst>
          </p:cNvPr>
          <p:cNvCxnSpPr>
            <a:cxnSpLocks/>
            <a:stCxn id="2054" idx="0"/>
            <a:endCxn id="13" idx="2"/>
          </p:cNvCxnSpPr>
          <p:nvPr/>
        </p:nvCxnSpPr>
        <p:spPr>
          <a:xfrm rot="16200000" flipV="1">
            <a:off x="7014431" y="1992063"/>
            <a:ext cx="1490718" cy="45166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7C86DD6-55CF-4866-9939-27CDF62EEBE7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11133458" y="4723560"/>
            <a:ext cx="462346" cy="120046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alculator, calculator, electronics, cartoon png | PNGEgg">
            <a:extLst>
              <a:ext uri="{FF2B5EF4-FFF2-40B4-BE49-F238E27FC236}">
                <a16:creationId xmlns:a16="http://schemas.microsoft.com/office/drawing/2014/main" id="{3540DC43-1062-4E67-B9D6-77E974E9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1" y="2518312"/>
            <a:ext cx="1138673" cy="11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 Silly Cartoon Robot Vector (EPS, SVG, PNG Transparent) | OnlyGFX.com">
            <a:extLst>
              <a:ext uri="{FF2B5EF4-FFF2-40B4-BE49-F238E27FC236}">
                <a16:creationId xmlns:a16="http://schemas.microsoft.com/office/drawing/2014/main" id="{A735E20F-53CE-4772-9F76-8FB63BD1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01" y="2963252"/>
            <a:ext cx="1671238" cy="167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705FB51-BB8D-446B-B5F2-56952B9B6C00}"/>
              </a:ext>
            </a:extLst>
          </p:cNvPr>
          <p:cNvSpPr txBox="1"/>
          <p:nvPr/>
        </p:nvSpPr>
        <p:spPr>
          <a:xfrm>
            <a:off x="10266603" y="2988298"/>
            <a:ext cx="166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Ontology Tree</a:t>
            </a:r>
            <a:endParaRPr lang="zh-HK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DCD7B-8869-48AA-A190-8C5BFA29199C}"/>
              </a:ext>
            </a:extLst>
          </p:cNvPr>
          <p:cNvSpPr txBox="1"/>
          <p:nvPr/>
        </p:nvSpPr>
        <p:spPr>
          <a:xfrm>
            <a:off x="6284527" y="2047789"/>
            <a:ext cx="166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Keyword</a:t>
            </a:r>
            <a:endParaRPr lang="zh-HK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03E83-B855-4CFE-8FBE-CF4690B7F99C}"/>
              </a:ext>
            </a:extLst>
          </p:cNvPr>
          <p:cNvSpPr txBox="1"/>
          <p:nvPr/>
        </p:nvSpPr>
        <p:spPr>
          <a:xfrm>
            <a:off x="10460369" y="1532240"/>
            <a:ext cx="126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HTML Documents</a:t>
            </a:r>
            <a:endParaRPr lang="zh-HK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9DB0E4-ADA8-4BB8-9086-C13F78C3A775}"/>
              </a:ext>
            </a:extLst>
          </p:cNvPr>
          <p:cNvSpPr txBox="1"/>
          <p:nvPr/>
        </p:nvSpPr>
        <p:spPr>
          <a:xfrm>
            <a:off x="6092951" y="3520323"/>
            <a:ext cx="123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Statistic Calculation</a:t>
            </a:r>
            <a:endParaRPr lang="zh-HK" altLang="en-US" dirty="0"/>
          </a:p>
        </p:txBody>
      </p:sp>
      <p:pic>
        <p:nvPicPr>
          <p:cNvPr id="2058" name="Picture 10" descr="Pine Tree Cartoon Png Clipart , Png Download - Pine Tree Cartoon Png,  Transparent Png - kindpng">
            <a:extLst>
              <a:ext uri="{FF2B5EF4-FFF2-40B4-BE49-F238E27FC236}">
                <a16:creationId xmlns:a16="http://schemas.microsoft.com/office/drawing/2014/main" id="{A017133B-A3C9-4B7C-A138-49BDD913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791" y="3341768"/>
            <a:ext cx="1329335" cy="13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0D1D3B19-E0BD-479C-887B-3AF99A201F7B}"/>
              </a:ext>
            </a:extLst>
          </p:cNvPr>
          <p:cNvCxnSpPr>
            <a:cxnSpLocks/>
            <a:endCxn id="2054" idx="3"/>
          </p:cNvCxnSpPr>
          <p:nvPr/>
        </p:nvCxnSpPr>
        <p:spPr>
          <a:xfrm rot="10800000" flipV="1">
            <a:off x="8821239" y="3793685"/>
            <a:ext cx="1674480" cy="809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8A9C92CA-CF08-428D-A5C4-3A708F9A8F47}"/>
              </a:ext>
            </a:extLst>
          </p:cNvPr>
          <p:cNvCxnSpPr>
            <a:cxnSpLocks/>
          </p:cNvCxnSpPr>
          <p:nvPr/>
        </p:nvCxnSpPr>
        <p:spPr>
          <a:xfrm>
            <a:off x="8821239" y="4190893"/>
            <a:ext cx="1674480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03C9D58-051C-4F0B-A91E-C889EF0C8115}"/>
              </a:ext>
            </a:extLst>
          </p:cNvPr>
          <p:cNvSpPr txBox="1"/>
          <p:nvPr/>
        </p:nvSpPr>
        <p:spPr>
          <a:xfrm>
            <a:off x="8786197" y="3386548"/>
            <a:ext cx="174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Keyword</a:t>
            </a:r>
            <a:endParaRPr lang="zh-HK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D35CA9-FCD2-4CC6-8100-B6A5BAF7116F}"/>
              </a:ext>
            </a:extLst>
          </p:cNvPr>
          <p:cNvSpPr txBox="1"/>
          <p:nvPr/>
        </p:nvSpPr>
        <p:spPr>
          <a:xfrm>
            <a:off x="8722703" y="4210621"/>
            <a:ext cx="174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Sub-Class</a:t>
            </a:r>
            <a:endParaRPr lang="zh-HK" altLang="en-US" dirty="0"/>
          </a:p>
        </p:txBody>
      </p:sp>
      <p:pic>
        <p:nvPicPr>
          <p:cNvPr id="86" name="Picture 6" descr="Free Subscription Box For Kids World History Activities - Time Machine  Cartoon Png Transparent PNG - 340x368 - Free Download on NicePNG">
            <a:extLst>
              <a:ext uri="{FF2B5EF4-FFF2-40B4-BE49-F238E27FC236}">
                <a16:creationId xmlns:a16="http://schemas.microsoft.com/office/drawing/2014/main" id="{089193AF-128F-40B6-83B8-659A2448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 r="27986"/>
          <a:stretch/>
        </p:blipFill>
        <p:spPr bwMode="auto">
          <a:xfrm>
            <a:off x="9362113" y="4985005"/>
            <a:ext cx="1771345" cy="18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AB0BA441-DB51-4482-A40F-50230A470AD4}"/>
              </a:ext>
            </a:extLst>
          </p:cNvPr>
          <p:cNvCxnSpPr>
            <a:cxnSpLocks/>
          </p:cNvCxnSpPr>
          <p:nvPr/>
        </p:nvCxnSpPr>
        <p:spPr>
          <a:xfrm rot="5400000">
            <a:off x="11000734" y="5320050"/>
            <a:ext cx="1132435" cy="46234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E2226273-C879-42D5-967B-D1C940FD0599}"/>
              </a:ext>
            </a:extLst>
          </p:cNvPr>
          <p:cNvCxnSpPr>
            <a:cxnSpLocks/>
          </p:cNvCxnSpPr>
          <p:nvPr/>
        </p:nvCxnSpPr>
        <p:spPr>
          <a:xfrm flipV="1">
            <a:off x="8349931" y="5563634"/>
            <a:ext cx="1032422" cy="194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5892EE2A-BE57-4DF2-8DAE-259A2ED845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24435" y="6113532"/>
            <a:ext cx="1032422" cy="194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1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D5588FF-1AAF-4973-816A-0EB4A039C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03" y="583175"/>
            <a:ext cx="1681907" cy="16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0AABF-58C9-4E3E-B76F-B5DE991845EE}"/>
              </a:ext>
            </a:extLst>
          </p:cNvPr>
          <p:cNvSpPr txBox="1"/>
          <p:nvPr/>
        </p:nvSpPr>
        <p:spPr>
          <a:xfrm>
            <a:off x="6900671" y="-91764"/>
            <a:ext cx="4486656" cy="1645920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HK" sz="30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Text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43071-A9E1-4253-9863-E228EE3E58A2}"/>
              </a:ext>
            </a:extLst>
          </p:cNvPr>
          <p:cNvSpPr txBox="1"/>
          <p:nvPr/>
        </p:nvSpPr>
        <p:spPr>
          <a:xfrm>
            <a:off x="509100" y="2265082"/>
            <a:ext cx="14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HTML</a:t>
            </a:r>
            <a:endParaRPr lang="zh-HK" altLang="en-US" dirty="0"/>
          </a:p>
        </p:txBody>
      </p:sp>
      <p:pic>
        <p:nvPicPr>
          <p:cNvPr id="20" name="Picture 6" descr="6 Silly Cartoon Robot Vector (EPS, SVG, PNG Transparent) | OnlyGFX.com">
            <a:extLst>
              <a:ext uri="{FF2B5EF4-FFF2-40B4-BE49-F238E27FC236}">
                <a16:creationId xmlns:a16="http://schemas.microsoft.com/office/drawing/2014/main" id="{C639134C-16B4-4697-96CE-4F6B50DF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10" y="2976198"/>
            <a:ext cx="1548570" cy="15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cademic writing png - Clip Art Library">
            <a:extLst>
              <a:ext uri="{FF2B5EF4-FFF2-40B4-BE49-F238E27FC236}">
                <a16:creationId xmlns:a16="http://schemas.microsoft.com/office/drawing/2014/main" id="{0EC4C4A0-8E00-49B5-BF82-8836449B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57" y="4552394"/>
            <a:ext cx="2056616" cy="20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C0EFF9C-A902-47B9-8108-6B91DAB4B69B}"/>
              </a:ext>
            </a:extLst>
          </p:cNvPr>
          <p:cNvCxnSpPr>
            <a:cxnSpLocks/>
            <a:stCxn id="17" idx="3"/>
            <a:endCxn id="20" idx="0"/>
          </p:cNvCxnSpPr>
          <p:nvPr/>
        </p:nvCxnSpPr>
        <p:spPr>
          <a:xfrm>
            <a:off x="2080210" y="1424129"/>
            <a:ext cx="774285" cy="155206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CDA5910-140A-427C-92FE-8AB6AA3A9255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1390237" y="3931844"/>
            <a:ext cx="724606" cy="75489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 descr="Free Subscription Box For Kids World History Activities - Time Machine  Cartoon Png Transparent PNG - 340x368 - Free Download on NicePNG">
            <a:extLst>
              <a:ext uri="{FF2B5EF4-FFF2-40B4-BE49-F238E27FC236}">
                <a16:creationId xmlns:a16="http://schemas.microsoft.com/office/drawing/2014/main" id="{CA74E664-AD42-4CD3-A067-D46E8A6F0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 r="27986"/>
          <a:stretch/>
        </p:blipFill>
        <p:spPr bwMode="auto">
          <a:xfrm>
            <a:off x="489419" y="4671595"/>
            <a:ext cx="1771345" cy="18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49DAE72-F927-4637-8305-9B57465ACBC8}"/>
              </a:ext>
            </a:extLst>
          </p:cNvPr>
          <p:cNvCxnSpPr>
            <a:cxnSpLocks/>
            <a:stCxn id="20" idx="3"/>
            <a:endCxn id="3074" idx="0"/>
          </p:cNvCxnSpPr>
          <p:nvPr/>
        </p:nvCxnSpPr>
        <p:spPr>
          <a:xfrm>
            <a:off x="3628780" y="3753181"/>
            <a:ext cx="1232085" cy="79921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0364CA3-ED3F-4062-AF54-A78216CB1A73}"/>
              </a:ext>
            </a:extLst>
          </p:cNvPr>
          <p:cNvCxnSpPr>
            <a:cxnSpLocks/>
            <a:stCxn id="3074" idx="1"/>
            <a:endCxn id="32" idx="3"/>
          </p:cNvCxnSpPr>
          <p:nvPr/>
        </p:nvCxnSpPr>
        <p:spPr>
          <a:xfrm rot="10800000" flipV="1">
            <a:off x="2260765" y="5599101"/>
            <a:ext cx="1571793" cy="1151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721A38CF-D078-470C-BE30-8EBD1C5ACF7E}"/>
              </a:ext>
            </a:extLst>
          </p:cNvPr>
          <p:cNvCxnSpPr>
            <a:cxnSpLocks/>
            <a:stCxn id="20" idx="1"/>
            <a:endCxn id="5" idx="2"/>
          </p:cNvCxnSpPr>
          <p:nvPr/>
        </p:nvCxnSpPr>
        <p:spPr>
          <a:xfrm rot="10800000">
            <a:off x="1239256" y="2634415"/>
            <a:ext cx="840954" cy="111876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7137A0B-9BB0-46EC-826A-FC3B22C47701}"/>
              </a:ext>
            </a:extLst>
          </p:cNvPr>
          <p:cNvSpPr txBox="1"/>
          <p:nvPr/>
        </p:nvSpPr>
        <p:spPr>
          <a:xfrm>
            <a:off x="3410411" y="2802341"/>
            <a:ext cx="166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Extractive Text Summarization</a:t>
            </a:r>
            <a:endParaRPr lang="zh-HK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72DE29-AA3A-4786-8120-1C573884EA0B}"/>
              </a:ext>
            </a:extLst>
          </p:cNvPr>
          <p:cNvSpPr txBox="1"/>
          <p:nvPr/>
        </p:nvSpPr>
        <p:spPr>
          <a:xfrm>
            <a:off x="4169619" y="6321871"/>
            <a:ext cx="14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Summary</a:t>
            </a:r>
            <a:endParaRPr lang="zh-HK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18F378-7811-4D01-BDA9-80D517DF4535}"/>
              </a:ext>
            </a:extLst>
          </p:cNvPr>
          <p:cNvSpPr txBox="1"/>
          <p:nvPr/>
        </p:nvSpPr>
        <p:spPr>
          <a:xfrm>
            <a:off x="453676" y="4027723"/>
            <a:ext cx="146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URL</a:t>
            </a:r>
            <a:endParaRPr lang="zh-HK" alt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7EDC6DA-5B7B-4315-BCD8-F6E24EE52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931" y="2313778"/>
            <a:ext cx="6058135" cy="3147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E28EF40-E171-4463-BB25-82FE66DAE19A}"/>
              </a:ext>
            </a:extLst>
          </p:cNvPr>
          <p:cNvSpPr/>
          <p:nvPr/>
        </p:nvSpPr>
        <p:spPr>
          <a:xfrm>
            <a:off x="6588868" y="2730230"/>
            <a:ext cx="4578485" cy="836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6022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F20C57-5695-47AD-9868-B0A9EBF8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18" y="1059838"/>
            <a:ext cx="3632052" cy="473832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3600" dirty="0">
                <a:solidFill>
                  <a:schemeClr val="bg1"/>
                </a:solidFill>
              </a:rPr>
              <a:t>Intro</a:t>
            </a:r>
            <a:endParaRPr lang="zh-HK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A50B9-6DDE-4BAD-8C7C-18EBAA0E0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109" y="1059838"/>
            <a:ext cx="4665397" cy="4738323"/>
          </a:xfrm>
        </p:spPr>
        <p:txBody>
          <a:bodyPr anchor="ctr">
            <a:normAutofit/>
          </a:bodyPr>
          <a:lstStyle/>
          <a:p>
            <a:r>
              <a:rPr lang="en-US" altLang="zh-HK" dirty="0"/>
              <a:t>Existing Problem</a:t>
            </a:r>
          </a:p>
          <a:p>
            <a:r>
              <a:rPr lang="en-US" altLang="zh-HK" dirty="0"/>
              <a:t>Purposed Solution</a:t>
            </a:r>
          </a:p>
          <a:p>
            <a:r>
              <a:rPr lang="en-US" altLang="zh-HK" dirty="0"/>
              <a:t>How?</a:t>
            </a:r>
          </a:p>
          <a:p>
            <a:r>
              <a:rPr lang="en-US" altLang="zh-HK" dirty="0"/>
              <a:t>Implementation &amp; Result</a:t>
            </a:r>
          </a:p>
          <a:p>
            <a:r>
              <a:rPr lang="en-US" altLang="zh-HK" dirty="0"/>
              <a:t>Conclusion &amp; Future Improvement</a:t>
            </a:r>
          </a:p>
        </p:txBody>
      </p:sp>
    </p:spTree>
    <p:extLst>
      <p:ext uri="{BB962C8B-B14F-4D97-AF65-F5344CB8AC3E}">
        <p14:creationId xmlns:p14="http://schemas.microsoft.com/office/powerpoint/2010/main" val="329495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dirty="0"/>
              <a:t>Conclusion &amp; Future Improvement</a:t>
            </a:r>
            <a:endParaRPr lang="en-US" altLang="zh-HK" sz="4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564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4" name="Picture 10" descr="At which schools do FSM pupils make most progress?">
            <a:extLst>
              <a:ext uri="{FF2B5EF4-FFF2-40B4-BE49-F238E27FC236}">
                <a16:creationId xmlns:a16="http://schemas.microsoft.com/office/drawing/2014/main" id="{887F6D14-2DF9-496A-8D4B-16184A55B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/>
          <a:stretch/>
        </p:blipFill>
        <p:spPr bwMode="auto">
          <a:xfrm>
            <a:off x="593227" y="3855447"/>
            <a:ext cx="3660326" cy="25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20B73B9-BABC-4C4B-A86B-1A048F59D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1305" y="276911"/>
            <a:ext cx="2723745" cy="2723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295FA8-DB84-49C3-82C3-C996E07AD473}"/>
              </a:ext>
            </a:extLst>
          </p:cNvPr>
          <p:cNvSpPr txBox="1"/>
          <p:nvPr/>
        </p:nvSpPr>
        <p:spPr>
          <a:xfrm>
            <a:off x="395965" y="237005"/>
            <a:ext cx="7715177" cy="61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altLang="zh-HK" sz="2400" dirty="0">
                <a:latin typeface="+mj-lt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147B3-2AAD-498E-AE90-C78523CBB5FE}"/>
              </a:ext>
            </a:extLst>
          </p:cNvPr>
          <p:cNvSpPr txBox="1"/>
          <p:nvPr/>
        </p:nvSpPr>
        <p:spPr>
          <a:xfrm>
            <a:off x="395964" y="1147017"/>
            <a:ext cx="77151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dirty="0"/>
              <a:t>Provide an alternative way and increase the feasibility of online self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dirty="0"/>
              <a:t>Reduce the effort needed to learn a new concept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dirty="0"/>
              <a:t>User do not need to have prior knowledge on the searched topic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2D7DE-49B8-480B-B717-C34218D9D8A7}"/>
              </a:ext>
            </a:extLst>
          </p:cNvPr>
          <p:cNvSpPr txBox="1"/>
          <p:nvPr/>
        </p:nvSpPr>
        <p:spPr>
          <a:xfrm>
            <a:off x="4588458" y="3820232"/>
            <a:ext cx="596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HK" sz="2400" dirty="0">
                <a:solidFill>
                  <a:schemeClr val="bg1"/>
                </a:solidFill>
                <a:latin typeface="+mj-lt"/>
              </a:rPr>
              <a:t>Future Improvement</a:t>
            </a:r>
            <a:endParaRPr lang="zh-HK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13899-F5A2-4ADC-9128-00C7FB9B5C15}"/>
              </a:ext>
            </a:extLst>
          </p:cNvPr>
          <p:cNvSpPr txBox="1"/>
          <p:nvPr/>
        </p:nvSpPr>
        <p:spPr>
          <a:xfrm>
            <a:off x="4588458" y="4481948"/>
            <a:ext cx="724686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solidFill>
                  <a:schemeClr val="bg1"/>
                </a:solidFill>
              </a:rPr>
              <a:t>Automatic Ontology Learning (Other than Statistic Method)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HK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solidFill>
                  <a:schemeClr val="bg1"/>
                </a:solidFill>
              </a:rPr>
              <a:t>Extractive Text Summarization -&gt; Abstractive Text Summarization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HK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solidFill>
                  <a:schemeClr val="bg1"/>
                </a:solidFill>
              </a:rPr>
              <a:t>Document Type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92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zh-HK" sz="4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312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8" name="Picture 4" descr="question-png-image-94536 - UNCG Residence Hall Association">
            <a:extLst>
              <a:ext uri="{FF2B5EF4-FFF2-40B4-BE49-F238E27FC236}">
                <a16:creationId xmlns:a16="http://schemas.microsoft.com/office/drawing/2014/main" id="{5A0867DE-83FD-448C-97E9-FF828D84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03" y="769809"/>
            <a:ext cx="1772793" cy="177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64F13-19CA-4552-BEC2-7CD92419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altLang="zh-HK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Existing Problem</a:t>
            </a:r>
          </a:p>
        </p:txBody>
      </p:sp>
    </p:spTree>
    <p:extLst>
      <p:ext uri="{BB962C8B-B14F-4D97-AF65-F5344CB8AC3E}">
        <p14:creationId xmlns:p14="http://schemas.microsoft.com/office/powerpoint/2010/main" val="934713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3CC18-9689-4D4D-B7EE-9E4F798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3276367" cy="32631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altLang="zh-HK" sz="3600">
                <a:solidFill>
                  <a:schemeClr val="bg1"/>
                </a:solidFill>
              </a:rPr>
              <a:t>Let’s Think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83DA-9E49-4336-9BA8-CC3EF904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69" y="4467817"/>
            <a:ext cx="3616657" cy="11996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HK" sz="2000" dirty="0">
                <a:solidFill>
                  <a:schemeClr val="bg1"/>
                </a:solidFill>
              </a:rPr>
              <a:t>When you want to learn a new concept, what will you do???</a:t>
            </a:r>
          </a:p>
        </p:txBody>
      </p:sp>
      <p:pic>
        <p:nvPicPr>
          <p:cNvPr id="20" name="Picture 6" descr="Book PNG 7 | PNG All">
            <a:extLst>
              <a:ext uri="{FF2B5EF4-FFF2-40B4-BE49-F238E27FC236}">
                <a16:creationId xmlns:a16="http://schemas.microsoft.com/office/drawing/2014/main" id="{C2BD765C-B9AA-44AD-84E8-AFCFFE4B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4811" y="1648819"/>
            <a:ext cx="2964520" cy="20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Old Book png by AbsurdWordPreferred on DeviantArt">
            <a:extLst>
              <a:ext uri="{FF2B5EF4-FFF2-40B4-BE49-F238E27FC236}">
                <a16:creationId xmlns:a16="http://schemas.microsoft.com/office/drawing/2014/main" id="{9DB1B820-96CF-4066-A59A-98219AA0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067" y="1572449"/>
            <a:ext cx="2964522" cy="22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留学服务– OWLSOME 翱森教育">
            <a:extLst>
              <a:ext uri="{FF2B5EF4-FFF2-40B4-BE49-F238E27FC236}">
                <a16:creationId xmlns:a16="http://schemas.microsoft.com/office/drawing/2014/main" id="{298B45C1-919E-4771-B558-EF54EB91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4811" y="4600166"/>
            <a:ext cx="2964520" cy="19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Library Services | PolyU SPEED">
            <a:extLst>
              <a:ext uri="{FF2B5EF4-FFF2-40B4-BE49-F238E27FC236}">
                <a16:creationId xmlns:a16="http://schemas.microsoft.com/office/drawing/2014/main" id="{6AAA05D5-412A-4AE8-8948-7FD08BE3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067" y="4600167"/>
            <a:ext cx="2964516" cy="197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E053A-329B-4648-BDAB-B8C938E2003B}"/>
              </a:ext>
            </a:extLst>
          </p:cNvPr>
          <p:cNvSpPr txBox="1"/>
          <p:nvPr/>
        </p:nvSpPr>
        <p:spPr>
          <a:xfrm>
            <a:off x="5444811" y="769545"/>
            <a:ext cx="212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Find Books? Library?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03015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9EE705-5727-4BE6-864A-E9A37F9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435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altLang="zh-HK" sz="3200" dirty="0"/>
              <a:t>Internet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3DEE68-6B15-49E1-8C6F-EE553B05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30" y="640080"/>
            <a:ext cx="5455920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3F07C8-CCA3-4D2E-A900-8396148C1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8" y="802767"/>
            <a:ext cx="512978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NTERNET FREEDOM ... Animated Editorial Cartoon - YouTube">
            <a:extLst>
              <a:ext uri="{FF2B5EF4-FFF2-40B4-BE49-F238E27FC236}">
                <a16:creationId xmlns:a16="http://schemas.microsoft.com/office/drawing/2014/main" id="{5F6C45CA-EC26-4557-9838-61B87189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9"/>
          <a:stretch/>
        </p:blipFill>
        <p:spPr bwMode="auto">
          <a:xfrm>
            <a:off x="1126238" y="1122807"/>
            <a:ext cx="4489704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9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65E5-5F0F-411F-92FB-676AF4F3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331" y="1444752"/>
            <a:ext cx="4379439" cy="3968496"/>
          </a:xfrm>
          <a:prstGeom prst="rect">
            <a:avLst/>
          </a:prstGeom>
          <a:solidFill>
            <a:schemeClr val="accent2"/>
          </a:solidFill>
          <a:ln w="190500" cap="sq" cmpd="thinThick">
            <a:solidFill>
              <a:schemeClr val="accent2"/>
            </a:solidFill>
            <a:miter lim="800000"/>
          </a:ln>
        </p:spPr>
        <p:txBody>
          <a:bodyPr wrap="square" anchor="ctr">
            <a:normAutofit/>
          </a:bodyPr>
          <a:lstStyle/>
          <a:p>
            <a:endParaRPr lang="zh-HK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58E7-F3D2-43C7-A5D5-230D1271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192" y="1444752"/>
            <a:ext cx="4816392" cy="3968496"/>
          </a:xfrm>
        </p:spPr>
        <p:txBody>
          <a:bodyPr anchor="ctr">
            <a:normAutofit/>
          </a:bodyPr>
          <a:lstStyle/>
          <a:p>
            <a:endParaRPr lang="zh-HK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95404-CFB9-4F78-8C02-75C7AFB0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5" y="0"/>
            <a:ext cx="10713009" cy="658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05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AF0-137B-44BF-9044-A0DE5001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FF5F-4308-41E6-9344-8E6782EA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2050" name="Picture 2" descr="Top 8 Search Engines In The World - Wildstone Solution P. Ltd.">
            <a:extLst>
              <a:ext uri="{FF2B5EF4-FFF2-40B4-BE49-F238E27FC236}">
                <a16:creationId xmlns:a16="http://schemas.microsoft.com/office/drawing/2014/main" id="{C8D7CAB6-DFA7-4E78-980E-1173D394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59" y="328544"/>
            <a:ext cx="8267882" cy="62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7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1F855-1A54-4D4E-BF4B-424CE72F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3000" dirty="0">
                <a:solidFill>
                  <a:srgbClr val="FFFFFF"/>
                </a:solidFill>
              </a:rPr>
              <a:t>Think</a:t>
            </a:r>
            <a:endParaRPr lang="zh-HK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A4B39-3663-4E22-878E-80C4F78B9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656" y="1919438"/>
            <a:ext cx="6112042" cy="4053840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zh-HK" sz="2400" dirty="0"/>
              <a:t>What will you type in the search bar if you want to learn a new concept which you know nothing about?</a:t>
            </a:r>
          </a:p>
          <a:p>
            <a:pPr algn="just"/>
            <a:endParaRPr lang="en-US" altLang="zh-HK" sz="2400" dirty="0"/>
          </a:p>
          <a:p>
            <a:pPr algn="just"/>
            <a:r>
              <a:rPr lang="en-US" altLang="zh-HK" sz="2400" dirty="0"/>
              <a:t>For Example: Bioinformatics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01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5C60A-029F-4BDF-8A8D-3CE48855B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77E2-75FD-4CD4-AE7C-FDAF53BB2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5" y="2866781"/>
            <a:ext cx="4189615" cy="11244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HK" sz="3200" dirty="0"/>
              <a:t>Only Definition!!!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377588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175</Words>
  <Application>Microsoft Office PowerPoint</Application>
  <PresentationFormat>Widescreen</PresentationFormat>
  <Paragraphs>54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Gill Sans MT</vt:lpstr>
      <vt:lpstr>Parcel</vt:lpstr>
      <vt:lpstr>Content building with ontology assisted domain-specific searching</vt:lpstr>
      <vt:lpstr>Intro</vt:lpstr>
      <vt:lpstr>Existing Problem</vt:lpstr>
      <vt:lpstr>Let’s Think</vt:lpstr>
      <vt:lpstr>Internet</vt:lpstr>
      <vt:lpstr>PowerPoint Presentation</vt:lpstr>
      <vt:lpstr>PowerPoint Presentation</vt:lpstr>
      <vt:lpstr>Think</vt:lpstr>
      <vt:lpstr>PowerPoint Presentation</vt:lpstr>
      <vt:lpstr>Solution</vt:lpstr>
      <vt:lpstr>PowerPoint Presentation</vt:lpstr>
      <vt:lpstr>How?</vt:lpstr>
      <vt:lpstr>Ontology</vt:lpstr>
      <vt:lpstr>PowerPoint Presentation</vt:lpstr>
      <vt:lpstr>PowerPoint Presentation</vt:lpstr>
      <vt:lpstr>Implementation &amp; Result</vt:lpstr>
      <vt:lpstr>PowerPoint Presentation</vt:lpstr>
      <vt:lpstr>PowerPoint Presentation</vt:lpstr>
      <vt:lpstr>PowerPoint Presentation</vt:lpstr>
      <vt:lpstr>Conclusion &amp; Future Improvement</vt:lpstr>
      <vt:lpstr>PowerPoint Presentation</vt:lpstr>
      <vt:lpstr>Thank you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Searching Assistance</dc:title>
  <dc:creator>Vincent Fung</dc:creator>
  <cp:lastModifiedBy>Vincent Fung</cp:lastModifiedBy>
  <cp:revision>25</cp:revision>
  <dcterms:created xsi:type="dcterms:W3CDTF">2020-11-16T22:37:07Z</dcterms:created>
  <dcterms:modified xsi:type="dcterms:W3CDTF">2021-04-17T00:10:53Z</dcterms:modified>
</cp:coreProperties>
</file>